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4"/>
  </p:normalViewPr>
  <p:slideViewPr>
    <p:cSldViewPr snapToGrid="0">
      <p:cViewPr>
        <p:scale>
          <a:sx n="151" d="100"/>
          <a:sy n="151" d="100"/>
        </p:scale>
        <p:origin x="520" y="-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dce7c1f25_3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dce7c1f25_3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dce7c1f25_3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dce7c1f25_3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dce7c1f25_3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dce7c1f25_3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dce7c1f25_3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dce7c1f25_3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dce7c1f25_3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dce7c1f25_3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dce7c1f25_3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dce7c1f25_3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dce7c1f25_3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dce7c1f25_3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dce7c1f25_3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dce7c1f25_3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dce7c1f25_3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dce7c1f25_3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dce7c1f25_3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dce7c1f25_3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dce7c1f25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dce7c1f25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dce7c1f25_3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dce7c1f25_3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dce7c1f25_3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dce7c1f25_3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dce7c1f25_3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dce7c1f25_3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dce7c1f25_3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5dce7c1f25_3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dce7c1f25_3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dce7c1f25_3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ddcb6c4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ddcb6c4d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ddcb6c4d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ddcb6c4d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ddcb6c4db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ddcb6c4db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ddf1d5d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ddf1d5d2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ddcb6c4d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5ddcb6c4db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5dce7c1f25_3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5dce7c1f25_3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ddcb6c4d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ddcb6c4d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ddcb6c4db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ddcb6c4db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ddcb6c4db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ddcb6c4db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ddcb6c4d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ddcb6c4db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ddcb6c4db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ddcb6c4db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ddcb6c4db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ddcb6c4db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ddf1d5d2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5ddf1d5d2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ddcb6c4db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5ddcb6c4db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dce7c1f25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dce7c1f25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dce7c1f25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dce7c1f25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dce7c1f25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dce7c1f25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dce7c1f25_3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dce7c1f25_3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e7c1f25_3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e7c1f25_3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dce7c1f25_3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dce7c1f25_3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intel.co.kr/content/www/kr/ko/architecture-and-technology/64-ia-32-architectures-software-developer-manual-325462.html?wapkw=64-ia-32" TargetMode="External"/><Relationship Id="rId5" Type="http://schemas.openxmlformats.org/officeDocument/2006/relationships/hyperlink" Target="https://blog.naver.com/aaasssddd25/220906791725" TargetMode="Externa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blog.naver.com/aaasssddd25/220906791725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blog.naver.com/aaasssddd25/220906791725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IA-32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blog.naver.com/aaasssddd25/220901909436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cr3denza.blogspot.com/2015/03/caller-callee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B%B9%84%ED%8A%B8_%EC%97%B0%EC%82%B0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blog.naver.com/PostView.nhn?blogId=67sooon&amp;logNo=10166748134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ooreunself.tistory.com/entry/OllyDbg-%EB%8B%A8%EC%B6%95%ED%82%A4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zzaps.tistory.com/121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aticon.com/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www.flaticon.com/authors/dave-gandy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58950"/>
            <a:ext cx="8839204" cy="138766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903771" y="2571750"/>
            <a:ext cx="7316957" cy="121949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여름방학 특강</a:t>
            </a:r>
          </a:p>
        </p:txBody>
      </p:sp>
      <p:sp>
        <p:nvSpPr>
          <p:cNvPr id="56" name="Google Shape;56;p13"/>
          <p:cNvSpPr txBox="1"/>
          <p:nvPr/>
        </p:nvSpPr>
        <p:spPr>
          <a:xfrm>
            <a:off x="7072500" y="4380750"/>
            <a:ext cx="19191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한국산업기술대학교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김재광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기초적인 리버싱</a:t>
            </a:r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기초적인 어셈블리어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Immunity Debugger의 레이아웃(구성요소)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디버거 사용법 기초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Apex Crackme1 시연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퀴즈(문제)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시작 하기전 잠깐!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몇가지 알아보자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스택이란?</a:t>
            </a:r>
            <a:endParaRPr/>
          </a:p>
        </p:txBody>
      </p:sp>
      <p:grpSp>
        <p:nvGrpSpPr>
          <p:cNvPr id="134" name="Google Shape;134;p24"/>
          <p:cNvGrpSpPr/>
          <p:nvPr/>
        </p:nvGrpSpPr>
        <p:grpSpPr>
          <a:xfrm>
            <a:off x="1298850" y="4093475"/>
            <a:ext cx="5406600" cy="572700"/>
            <a:chOff x="1298850" y="4093475"/>
            <a:chExt cx="5406600" cy="572700"/>
          </a:xfrm>
        </p:grpSpPr>
        <p:sp>
          <p:nvSpPr>
            <p:cNvPr id="135" name="Google Shape;135;p24"/>
            <p:cNvSpPr/>
            <p:nvPr/>
          </p:nvSpPr>
          <p:spPr>
            <a:xfrm>
              <a:off x="2438550" y="4093475"/>
              <a:ext cx="4266900" cy="572700"/>
            </a:xfrm>
            <a:prstGeom prst="rect">
              <a:avLst/>
            </a:prstGeom>
            <a:noFill/>
            <a:ln w="762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56</a:t>
              </a:r>
              <a:endParaRPr/>
            </a:p>
          </p:txBody>
        </p:sp>
        <p:sp>
          <p:nvSpPr>
            <p:cNvPr id="136" name="Google Shape;136;p24"/>
            <p:cNvSpPr txBox="1"/>
            <p:nvPr/>
          </p:nvSpPr>
          <p:spPr>
            <a:xfrm>
              <a:off x="1298850" y="4093475"/>
              <a:ext cx="1139700" cy="311700"/>
            </a:xfrm>
            <a:prstGeom prst="rect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1200">
                  <a:solidFill>
                    <a:schemeClr val="dk1"/>
                  </a:solidFill>
                </a:rPr>
                <a:t>0x00DFFF74</a:t>
              </a:r>
              <a:endParaRPr sz="1200"/>
            </a:p>
          </p:txBody>
        </p:sp>
      </p:grpSp>
      <p:grpSp>
        <p:nvGrpSpPr>
          <p:cNvPr id="137" name="Google Shape;137;p24"/>
          <p:cNvGrpSpPr/>
          <p:nvPr/>
        </p:nvGrpSpPr>
        <p:grpSpPr>
          <a:xfrm>
            <a:off x="1298850" y="3106125"/>
            <a:ext cx="5406600" cy="572700"/>
            <a:chOff x="1298850" y="3106125"/>
            <a:chExt cx="5406600" cy="572700"/>
          </a:xfrm>
        </p:grpSpPr>
        <p:sp>
          <p:nvSpPr>
            <p:cNvPr id="138" name="Google Shape;138;p24"/>
            <p:cNvSpPr/>
            <p:nvPr/>
          </p:nvSpPr>
          <p:spPr>
            <a:xfrm>
              <a:off x="2438550" y="3106125"/>
              <a:ext cx="4266900" cy="572700"/>
            </a:xfrm>
            <a:prstGeom prst="rect">
              <a:avLst/>
            </a:prstGeom>
            <a:noFill/>
            <a:ln w="762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34</a:t>
              </a:r>
              <a:endParaRPr/>
            </a:p>
          </p:txBody>
        </p:sp>
        <p:sp>
          <p:nvSpPr>
            <p:cNvPr id="139" name="Google Shape;139;p24"/>
            <p:cNvSpPr txBox="1"/>
            <p:nvPr/>
          </p:nvSpPr>
          <p:spPr>
            <a:xfrm>
              <a:off x="1298850" y="3106125"/>
              <a:ext cx="1139700" cy="311700"/>
            </a:xfrm>
            <a:prstGeom prst="rect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chemeClr val="dk1"/>
                  </a:solidFill>
                </a:rPr>
                <a:t>0x00DFFF70</a:t>
              </a:r>
              <a:endParaRPr sz="1200"/>
            </a:p>
          </p:txBody>
        </p:sp>
      </p:grpSp>
      <p:grpSp>
        <p:nvGrpSpPr>
          <p:cNvPr id="140" name="Google Shape;140;p24"/>
          <p:cNvGrpSpPr/>
          <p:nvPr/>
        </p:nvGrpSpPr>
        <p:grpSpPr>
          <a:xfrm>
            <a:off x="1298850" y="2118775"/>
            <a:ext cx="5406600" cy="572700"/>
            <a:chOff x="1298850" y="2118775"/>
            <a:chExt cx="5406600" cy="572700"/>
          </a:xfrm>
        </p:grpSpPr>
        <p:sp>
          <p:nvSpPr>
            <p:cNvPr id="141" name="Google Shape;141;p24"/>
            <p:cNvSpPr/>
            <p:nvPr/>
          </p:nvSpPr>
          <p:spPr>
            <a:xfrm>
              <a:off x="2438550" y="2118775"/>
              <a:ext cx="4266900" cy="572700"/>
            </a:xfrm>
            <a:prstGeom prst="rect">
              <a:avLst/>
            </a:prstGeom>
            <a:noFill/>
            <a:ln w="762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12</a:t>
              </a:r>
              <a:endParaRPr/>
            </a:p>
          </p:txBody>
        </p:sp>
        <p:sp>
          <p:nvSpPr>
            <p:cNvPr id="142" name="Google Shape;142;p24"/>
            <p:cNvSpPr txBox="1"/>
            <p:nvPr/>
          </p:nvSpPr>
          <p:spPr>
            <a:xfrm>
              <a:off x="1298850" y="2118775"/>
              <a:ext cx="1139700" cy="311700"/>
            </a:xfrm>
            <a:prstGeom prst="rect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chemeClr val="dk1"/>
                  </a:solidFill>
                </a:rPr>
                <a:t>0x00DFFF6C</a:t>
              </a:r>
              <a:endParaRPr sz="1200"/>
            </a:p>
          </p:txBody>
        </p:sp>
      </p:grpSp>
      <p:sp>
        <p:nvSpPr>
          <p:cNvPr id="143" name="Google Shape;143;p24"/>
          <p:cNvSpPr/>
          <p:nvPr/>
        </p:nvSpPr>
        <p:spPr>
          <a:xfrm>
            <a:off x="1298850" y="1131225"/>
            <a:ext cx="1618200" cy="791400"/>
          </a:xfrm>
          <a:prstGeom prst="wedgeRectCallout">
            <a:avLst>
              <a:gd name="adj1" fmla="val -20833"/>
              <a:gd name="adj2" fmla="val 62500"/>
            </a:avLst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PUSH</a:t>
            </a:r>
            <a:endParaRPr/>
          </a:p>
        </p:txBody>
      </p:sp>
      <p:sp>
        <p:nvSpPr>
          <p:cNvPr id="144" name="Google Shape;144;p24"/>
          <p:cNvSpPr/>
          <p:nvPr/>
        </p:nvSpPr>
        <p:spPr>
          <a:xfrm>
            <a:off x="5087250" y="1131225"/>
            <a:ext cx="1618200" cy="791400"/>
          </a:xfrm>
          <a:prstGeom prst="wedgeRectCallout">
            <a:avLst>
              <a:gd name="adj1" fmla="val -20833"/>
              <a:gd name="adj2" fmla="val 62500"/>
            </a:avLst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POP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1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레지스터란?</a:t>
            </a:r>
            <a:endParaRPr/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238750" cy="31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3550" y="1170125"/>
            <a:ext cx="3448050" cy="1937177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 txBox="1"/>
          <p:nvPr/>
        </p:nvSpPr>
        <p:spPr>
          <a:xfrm>
            <a:off x="3229950" y="2285400"/>
            <a:ext cx="268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넘나 어렵고 복잡한 것</a:t>
            </a:r>
            <a:endParaRPr sz="1800"/>
          </a:p>
        </p:txBody>
      </p:sp>
      <p:sp>
        <p:nvSpPr>
          <p:cNvPr id="153" name="Google Shape;153;p25"/>
          <p:cNvSpPr txBox="1"/>
          <p:nvPr/>
        </p:nvSpPr>
        <p:spPr>
          <a:xfrm>
            <a:off x="6366600" y="4284800"/>
            <a:ext cx="24657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출처 : </a:t>
            </a:r>
            <a:r>
              <a:rPr lang="ko" u="sng">
                <a:solidFill>
                  <a:schemeClr val="hlink"/>
                </a:solidFill>
                <a:hlinkClick r:id="rId5"/>
              </a:rPr>
              <a:t>[Khan]IA-32 레지스터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	via : </a:t>
            </a:r>
            <a:r>
              <a:rPr lang="ko" u="sng">
                <a:solidFill>
                  <a:schemeClr val="hlink"/>
                </a:solidFill>
                <a:hlinkClick r:id="rId6"/>
              </a:rPr>
              <a:t>Intel 공식 메뉴얼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53EC82-0391-BC44-8A95-06B4D805472E}"/>
              </a:ext>
            </a:extLst>
          </p:cNvPr>
          <p:cNvSpPr txBox="1"/>
          <p:nvPr/>
        </p:nvSpPr>
        <p:spPr>
          <a:xfrm>
            <a:off x="4240018" y="4458361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0070C0"/>
                </a:solidFill>
              </a:rPr>
              <a:t>사용</a:t>
            </a:r>
            <a:r>
              <a:rPr kumimoji="1" lang="en-US" altLang="ko-KR" dirty="0">
                <a:solidFill>
                  <a:srgbClr val="0070C0"/>
                </a:solidFill>
              </a:rPr>
              <a:t>X</a:t>
            </a:r>
            <a:endParaRPr kumimoji="1" lang="ko-KR" alt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범용 레지스터</a:t>
            </a:r>
            <a:endParaRPr dirty="0"/>
          </a:p>
        </p:txBody>
      </p:sp>
      <p:sp>
        <p:nvSpPr>
          <p:cNvPr id="159" name="Google Shape;159;p26"/>
          <p:cNvSpPr txBox="1">
            <a:spLocks noGrp="1"/>
          </p:cNvSpPr>
          <p:nvPr>
            <p:ph type="body" idx="1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EAX : 산술연산, 함수 리턴값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ECX : for 반복문에서의 i(감소)역할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사실, ECX에 리턴값을 줄 수도, EAX로 i역할을 할 수도 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하지만, 직접 코딩 해야함(보통)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267200" cy="23973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130335-899B-2A4E-953A-D33C1C4C03E2}"/>
              </a:ext>
            </a:extLst>
          </p:cNvPr>
          <p:cNvSpPr txBox="1"/>
          <p:nvPr/>
        </p:nvSpPr>
        <p:spPr>
          <a:xfrm>
            <a:off x="3575355" y="1152475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0070C0"/>
                </a:solidFill>
              </a:rPr>
              <a:t>extended</a:t>
            </a:r>
            <a:endParaRPr kumimoji="1" lang="ko-KR" alt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범용 레지스터</a:t>
            </a:r>
            <a:endParaRPr/>
          </a:p>
        </p:txBody>
      </p:sp>
      <p:sp>
        <p:nvSpPr>
          <p:cNvPr id="166" name="Google Shape;166;p27"/>
          <p:cNvSpPr txBox="1">
            <a:spLocks noGrp="1"/>
          </p:cNvSpPr>
          <p:nvPr>
            <p:ph type="body" idx="1"/>
          </p:nvPr>
        </p:nvSpPr>
        <p:spPr>
          <a:xfrm>
            <a:off x="4572000" y="1152475"/>
            <a:ext cx="4260300" cy="39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/>
              <a:t>EBP, ESI, EDI, ESP : 메모리 제어위함</a:t>
            </a:r>
            <a:endParaRPr sz="12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400" dirty="0"/>
              <a:t>EBP</a:t>
            </a: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00" dirty="0"/>
              <a:t>	함수 호출 시의 ESP 저장(돌아가기 위함)</a:t>
            </a:r>
            <a:endParaRPr sz="12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400" dirty="0"/>
              <a:t>ESI, EDI</a:t>
            </a: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00" dirty="0"/>
              <a:t>	특정 명령어(LODS, STOS, REP MOVS)</a:t>
            </a:r>
            <a:endParaRPr sz="12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00" dirty="0"/>
              <a:t>	와 함께 메모리 복사에 사용</a:t>
            </a:r>
            <a:endParaRPr sz="12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400" dirty="0"/>
              <a:t>ESP</a:t>
            </a: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400" dirty="0"/>
              <a:t>	</a:t>
            </a:r>
            <a:r>
              <a:rPr lang="ko" sz="1200" dirty="0"/>
              <a:t>스택에서 사용할 부분 가리키는 레지스터</a:t>
            </a:r>
            <a:endParaRPr lang="ko" altLang="en-US" sz="1200" dirty="0"/>
          </a:p>
        </p:txBody>
      </p:sp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267200" cy="23973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47D7AC-8937-454F-BAEB-196B369EA776}"/>
              </a:ext>
            </a:extLst>
          </p:cNvPr>
          <p:cNvSpPr txBox="1"/>
          <p:nvPr/>
        </p:nvSpPr>
        <p:spPr>
          <a:xfrm>
            <a:off x="5020236" y="1613647"/>
            <a:ext cx="1168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0070C0"/>
                </a:solidFill>
              </a:rPr>
              <a:t>base pointer</a:t>
            </a:r>
            <a:endParaRPr kumimoji="1"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DB853B-EFF0-B64B-9EEB-B699611D14FF}"/>
              </a:ext>
            </a:extLst>
          </p:cNvPr>
          <p:cNvSpPr txBox="1"/>
          <p:nvPr/>
        </p:nvSpPr>
        <p:spPr>
          <a:xfrm>
            <a:off x="5020236" y="3746727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0070C0"/>
                </a:solidFill>
              </a:rPr>
              <a:t>stack pointer</a:t>
            </a:r>
            <a:endParaRPr kumimoji="1" lang="ko-KR" alt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플래그 레지스터</a:t>
            </a:r>
            <a:endParaRPr dirty="0"/>
          </a:p>
        </p:txBody>
      </p:sp>
      <p:sp>
        <p:nvSpPr>
          <p:cNvPr id="173" name="Google Shape;173;p28"/>
          <p:cNvSpPr txBox="1">
            <a:spLocks noGrp="1"/>
          </p:cNvSpPr>
          <p:nvPr>
            <p:ph type="body" idx="1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이름 : </a:t>
            </a:r>
            <a:r>
              <a:rPr lang="ko">
                <a:solidFill>
                  <a:schemeClr val="dk1"/>
                </a:solidFill>
              </a:rPr>
              <a:t>EFLAGS이며 32Bit(4Byte) 크기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참 이거나 ON이면 1, 거짓이거나 OFF이면 0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Zero Flag(ZF)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연산 명령 후에 결과값이 0이 되면 ZF가 1(True)로 세팅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74" name="Google Shape;1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267200" cy="332841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 txBox="1"/>
          <p:nvPr/>
        </p:nvSpPr>
        <p:spPr>
          <a:xfrm>
            <a:off x="152400" y="4650950"/>
            <a:ext cx="4260300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이미지 및 자료 출처 : </a:t>
            </a:r>
            <a:r>
              <a:rPr lang="ko" u="sng">
                <a:solidFill>
                  <a:schemeClr val="hlink"/>
                </a:solidFill>
                <a:hlinkClick r:id="rId4"/>
              </a:rPr>
              <a:t>Khan님의 블로그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플래그 레지스터</a:t>
            </a:r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body" idx="1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Overflow Flag(OF)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부호 있는 수(signed integer, 실수)의 오버플로가 발생했을 때 1로 세팅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Carry Flag(CF)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부호 없는 수(unsigned integer, 정수)의 오버플로가 발생했을 때 1로 세팅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chemeClr val="dk1"/>
              </a:solidFill>
            </a:endParaRPr>
          </a:p>
        </p:txBody>
      </p:sp>
      <p:pic>
        <p:nvPicPr>
          <p:cNvPr id="182" name="Google Shape;1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267200" cy="332841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9"/>
          <p:cNvSpPr txBox="1"/>
          <p:nvPr/>
        </p:nvSpPr>
        <p:spPr>
          <a:xfrm>
            <a:off x="152400" y="4650950"/>
            <a:ext cx="4260300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이미지 및 자료 출처 : </a:t>
            </a:r>
            <a:r>
              <a:rPr lang="ko" u="sng">
                <a:solidFill>
                  <a:schemeClr val="hlink"/>
                </a:solidFill>
                <a:hlinkClick r:id="rId4"/>
              </a:rPr>
              <a:t>Khan님의 블로그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명령어 포인터 EIP</a:t>
            </a:r>
            <a:endParaRPr/>
          </a:p>
        </p:txBody>
      </p:sp>
      <p:sp>
        <p:nvSpPr>
          <p:cNvPr id="189" name="Google Shape;189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 명령은 뭐니?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직접적으로 변경이 불가능하다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	</a:t>
            </a:r>
            <a:r>
              <a:rPr lang="ko" sz="1500"/>
              <a:t>단, 디버거에서는 New Origin Here 기능을 이용해 손 쉽게 가능</a:t>
            </a:r>
            <a:endParaRPr sz="15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A84E04-38B3-0545-BF9A-AD577D549DD2}"/>
              </a:ext>
            </a:extLst>
          </p:cNvPr>
          <p:cNvSpPr txBox="1"/>
          <p:nvPr/>
        </p:nvSpPr>
        <p:spPr>
          <a:xfrm>
            <a:off x="3594847" y="577486"/>
            <a:ext cx="1596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0070C0"/>
                </a:solidFill>
              </a:rPr>
              <a:t>instruction pointer</a:t>
            </a:r>
            <a:endParaRPr kumimoji="1" lang="ko-KR" alt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어셈블리어를 본격적으로 배워봅시다.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들어가며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0375" y="1958025"/>
            <a:ext cx="18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2050" y="1958025"/>
            <a:ext cx="1800000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/>
          <p:nvPr/>
        </p:nvSpPr>
        <p:spPr>
          <a:xfrm>
            <a:off x="3000900" y="2143125"/>
            <a:ext cx="2880000" cy="1080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3000900" y="3292725"/>
            <a:ext cx="2880000" cy="1080000"/>
          </a:xfrm>
          <a:prstGeom prst="leftArrow">
            <a:avLst>
              <a:gd name="adj1" fmla="val 50000"/>
              <a:gd name="adj2" fmla="val 50000"/>
            </a:avLst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기초적인 어셈블리어</a:t>
            </a:r>
            <a:endParaRPr/>
          </a:p>
        </p:txBody>
      </p:sp>
      <p:sp>
        <p:nvSpPr>
          <p:cNvPr id="200" name="Google Shape;200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</a:rPr>
              <a:t>x86 CPU의 기본 구조인 </a:t>
            </a:r>
            <a:r>
              <a:rPr lang="ko" u="sng" dirty="0">
                <a:solidFill>
                  <a:schemeClr val="hlink"/>
                </a:solidFill>
                <a:hlinkClick r:id="rId3"/>
              </a:rPr>
              <a:t>IA-32</a:t>
            </a:r>
            <a:r>
              <a:rPr lang="ko" dirty="0">
                <a:solidFill>
                  <a:schemeClr val="dk1"/>
                </a:solidFill>
              </a:rPr>
              <a:t> 기준으로 설명</a:t>
            </a:r>
            <a:endParaRPr dirty="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chemeClr val="dk1"/>
                </a:solidFill>
              </a:rPr>
              <a:t>IA(Intel Architecture) : 인텔 컴퓨터에서 사용하는 기능적 면 에서의 컴퓨터 구성 방식</a:t>
            </a:r>
            <a:endParaRPr sz="15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</a:rPr>
              <a:t>기본 형태 : 명령어(opcode) + 인자(operand)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chemeClr val="dk1"/>
                </a:solidFill>
              </a:rPr>
              <a:t>	예 : push 0x123 = 0x123이라는 인자를 스택에 push(명령어)하라</a:t>
            </a:r>
            <a:endParaRPr sz="15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chemeClr val="dk1"/>
                </a:solidFill>
              </a:rPr>
              <a:t>	예 : mov  eax, 1 = eax 레지스터에 1을 복사하라(eax : 목적지, 1 : 출발지)</a:t>
            </a:r>
            <a:endParaRPr sz="15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</a:rPr>
              <a:t>영어 단어마냥 암기하려 노력 X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</a:rPr>
              <a:t>	</a:t>
            </a:r>
            <a:r>
              <a:rPr lang="ko" sz="1500" dirty="0">
                <a:solidFill>
                  <a:schemeClr val="dk1"/>
                </a:solidFill>
              </a:rPr>
              <a:t>세상에는 너무 많은 어셈블리어가 존재한다. 필요할 때마다 찾아보자.</a:t>
            </a:r>
            <a:endParaRPr sz="15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201" name="Google Shape;201;p32"/>
          <p:cNvSpPr txBox="1"/>
          <p:nvPr/>
        </p:nvSpPr>
        <p:spPr>
          <a:xfrm>
            <a:off x="6864600" y="4568875"/>
            <a:ext cx="19677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출처 : </a:t>
            </a:r>
            <a:r>
              <a:rPr lang="ko" u="sng" dirty="0">
                <a:solidFill>
                  <a:schemeClr val="hlink"/>
                </a:solidFill>
                <a:hlinkClick r:id="rId4"/>
              </a:rPr>
              <a:t>칸님의 블로그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기초 어셈블리어</a:t>
            </a:r>
            <a:endParaRPr/>
          </a:p>
        </p:txBody>
      </p:sp>
      <p:sp>
        <p:nvSpPr>
          <p:cNvPr id="207" name="Google Shape;207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PUSH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500" dirty="0"/>
              <a:t>스택에 값을 저장한다.</a:t>
            </a:r>
            <a:endParaRPr sz="15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dirty="0"/>
              <a:t>POP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500" dirty="0"/>
              <a:t>스택에서 값을 빼 낸다.</a:t>
            </a:r>
            <a:endParaRPr sz="15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/>
          </a:p>
        </p:txBody>
      </p:sp>
      <p:sp>
        <p:nvSpPr>
          <p:cNvPr id="208" name="Google Shape;208;p33"/>
          <p:cNvSpPr txBox="1">
            <a:spLocks noGrp="1"/>
          </p:cNvSpPr>
          <p:nvPr>
            <p:ph type="body" idx="1"/>
          </p:nvPr>
        </p:nvSpPr>
        <p:spPr>
          <a:xfrm>
            <a:off x="474895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MOV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500" dirty="0"/>
              <a:t>값 혹은 주소가 가르키는 곳의 값을 가져옴.</a:t>
            </a:r>
            <a:endParaRPr sz="15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dirty="0"/>
              <a:t>LEA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500" dirty="0"/>
              <a:t>주소 그 자체를 가져온다.</a:t>
            </a:r>
            <a:endParaRPr sz="15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/>
          </a:p>
        </p:txBody>
      </p:sp>
      <p:sp>
        <p:nvSpPr>
          <p:cNvPr id="209" name="Google Shape;209;p33"/>
          <p:cNvSpPr txBox="1"/>
          <p:nvPr/>
        </p:nvSpPr>
        <p:spPr>
          <a:xfrm>
            <a:off x="3699600" y="4165025"/>
            <a:ext cx="1744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MOV : int a = *ptr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LEA : int* b = ptr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기초 어셈블리어</a:t>
            </a:r>
            <a:endParaRPr/>
          </a:p>
        </p:txBody>
      </p:sp>
      <p:sp>
        <p:nvSpPr>
          <p:cNvPr id="215" name="Google Shape;215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678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ADD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	</a:t>
            </a:r>
            <a:r>
              <a:rPr lang="ko" sz="1500"/>
              <a:t>dest에 src만큼 값을 더한다.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SUB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	</a:t>
            </a:r>
            <a:r>
              <a:rPr lang="ko" sz="1500"/>
              <a:t>dest에 src만큼 값을 뺀다.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INT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500"/>
              <a:t>	인터럽트(예외상황에 대한 일 처리)를 일으킨다.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500"/>
              <a:t>	INT3(0xCC)로 리버싱 시 멈춤기능 사용</a:t>
            </a:r>
            <a:endParaRPr sz="1500"/>
          </a:p>
        </p:txBody>
      </p:sp>
      <p:sp>
        <p:nvSpPr>
          <p:cNvPr id="216" name="Google Shape;216;p34"/>
          <p:cNvSpPr txBox="1"/>
          <p:nvPr/>
        </p:nvSpPr>
        <p:spPr>
          <a:xfrm>
            <a:off x="6537000" y="3740875"/>
            <a:ext cx="22953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MOV EAX, EBX 가 있다면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dest(목적지) : EAX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src(출발지) : EBX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기초 어셈블리어</a:t>
            </a:r>
            <a:endParaRPr/>
          </a:p>
        </p:txBody>
      </p:sp>
      <p:sp>
        <p:nvSpPr>
          <p:cNvPr id="222" name="Google Shape;222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CALL (</a:t>
            </a:r>
            <a:r>
              <a:rPr lang="ko" u="sng">
                <a:solidFill>
                  <a:schemeClr val="hlink"/>
                </a:solidFill>
                <a:hlinkClick r:id="rId3"/>
              </a:rPr>
              <a:t>맨 윗 </a:t>
            </a:r>
            <a:r>
              <a:rPr lang="ko" u="sng">
                <a:solidFill>
                  <a:schemeClr val="hlink"/>
                </a:solidFill>
                <a:hlinkClick r:id="rId3"/>
              </a:rPr>
              <a:t>그림 참고하기</a:t>
            </a:r>
            <a:r>
              <a:rPr lang="ko"/>
              <a:t>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500"/>
              <a:t>	함수(Callee)를 호출한다. (C 언어의 함수를 생각하면 쉽다.)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500"/>
              <a:t>	RET(Return)을 만나면 원래 함수(Caller)로 되돌아간다.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INC, DEC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	</a:t>
            </a:r>
            <a:r>
              <a:rPr lang="ko" sz="1500"/>
              <a:t>i++, i--라고 생각하면 된다. 즉 증가와 감소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기초 어셈블리어</a:t>
            </a:r>
            <a:endParaRPr dirty="0"/>
          </a:p>
        </p:txBody>
      </p:sp>
      <p:sp>
        <p:nvSpPr>
          <p:cNvPr id="228" name="Google Shape;228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/>
              <a:t>AND, OR, XOR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600" dirty="0"/>
              <a:t>	</a:t>
            </a:r>
            <a:r>
              <a:rPr lang="en-US" altLang="ko" sz="1600" dirty="0"/>
              <a:t> </a:t>
            </a:r>
            <a:r>
              <a:rPr lang="ko" sz="1400" u="sng" dirty="0">
                <a:solidFill>
                  <a:schemeClr val="hlink"/>
                </a:solidFill>
                <a:hlinkClick r:id="rId3"/>
              </a:rPr>
              <a:t>비트연산</a:t>
            </a:r>
            <a:r>
              <a:rPr lang="ko" sz="1400" dirty="0"/>
              <a:t>을 한다.</a:t>
            </a: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600" dirty="0"/>
              <a:t>NOP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600" dirty="0"/>
              <a:t>	</a:t>
            </a:r>
            <a:r>
              <a:rPr lang="ko" sz="1400" dirty="0"/>
              <a:t>아무것도 하지 않는다.</a:t>
            </a: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600" dirty="0"/>
              <a:t>CMP(Compare)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600" dirty="0"/>
              <a:t>	</a:t>
            </a:r>
            <a:r>
              <a:rPr lang="ko" sz="1400" dirty="0"/>
              <a:t>비교한다.</a:t>
            </a: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600" dirty="0"/>
              <a:t>JMP 혹은 </a:t>
            </a:r>
            <a:r>
              <a:rPr lang="ko" sz="1600" u="sng" dirty="0">
                <a:solidFill>
                  <a:schemeClr val="hlink"/>
                </a:solidFill>
                <a:hlinkClick r:id="rId4"/>
              </a:rPr>
              <a:t>J*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400" dirty="0"/>
              <a:t>	JMP는 무조건적인 점프, J*(J 뒤에 다양한 문자들이 올 수 있음)은 조건에 해당하면 점프한다.</a:t>
            </a:r>
            <a:endParaRPr sz="14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Immunity Debugger를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알아보자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Immunity Debugger의 기본 레이아웃</a:t>
            </a:r>
            <a:endParaRPr/>
          </a:p>
        </p:txBody>
      </p:sp>
      <p:pic>
        <p:nvPicPr>
          <p:cNvPr id="239" name="Google Shape;23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338" y="1136125"/>
            <a:ext cx="6435328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8"/>
          <p:cNvSpPr txBox="1"/>
          <p:nvPr/>
        </p:nvSpPr>
        <p:spPr>
          <a:xfrm>
            <a:off x="195600" y="2006750"/>
            <a:ext cx="10482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Code Window</a:t>
            </a:r>
            <a:endParaRPr/>
          </a:p>
        </p:txBody>
      </p:sp>
      <p:sp>
        <p:nvSpPr>
          <p:cNvPr id="241" name="Google Shape;241;p38"/>
          <p:cNvSpPr txBox="1"/>
          <p:nvPr/>
        </p:nvSpPr>
        <p:spPr>
          <a:xfrm>
            <a:off x="7900225" y="1904100"/>
            <a:ext cx="10482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Register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Window</a:t>
            </a:r>
            <a:endParaRPr/>
          </a:p>
        </p:txBody>
      </p:sp>
      <p:sp>
        <p:nvSpPr>
          <p:cNvPr id="242" name="Google Shape;242;p38"/>
          <p:cNvSpPr txBox="1"/>
          <p:nvPr/>
        </p:nvSpPr>
        <p:spPr>
          <a:xfrm>
            <a:off x="195600" y="4266925"/>
            <a:ext cx="10482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Dump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Window</a:t>
            </a:r>
            <a:endParaRPr/>
          </a:p>
        </p:txBody>
      </p:sp>
      <p:sp>
        <p:nvSpPr>
          <p:cNvPr id="243" name="Google Shape;243;p38"/>
          <p:cNvSpPr txBox="1"/>
          <p:nvPr/>
        </p:nvSpPr>
        <p:spPr>
          <a:xfrm>
            <a:off x="7965475" y="4113275"/>
            <a:ext cx="10482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Stack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Window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Abex crackme1 실습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드라이브에서 받기</a:t>
            </a:r>
            <a:endParaRPr/>
          </a:p>
        </p:txBody>
      </p:sp>
      <p:sp>
        <p:nvSpPr>
          <p:cNvPr id="249" name="Google Shape;249;p39"/>
          <p:cNvSpPr txBox="1"/>
          <p:nvPr/>
        </p:nvSpPr>
        <p:spPr>
          <a:xfrm>
            <a:off x="7251975" y="2323650"/>
            <a:ext cx="12411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 dirty="0">
                <a:solidFill>
                  <a:schemeClr val="hlink"/>
                </a:solidFill>
                <a:hlinkClick r:id="rId3"/>
              </a:rPr>
              <a:t>단축키 참고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Abex crackme2 실습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드라이브에서 받기</a:t>
            </a:r>
            <a:endParaRPr/>
          </a:p>
        </p:txBody>
      </p:sp>
      <p:sp>
        <p:nvSpPr>
          <p:cNvPr id="255" name="Google Shape;255;p40"/>
          <p:cNvSpPr txBox="1"/>
          <p:nvPr/>
        </p:nvSpPr>
        <p:spPr>
          <a:xfrm>
            <a:off x="7251975" y="2323650"/>
            <a:ext cx="12411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해답 참고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참고하면 좋은것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책과 사이트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컴퓨터 보안에 관한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간단한 이론적 내용들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책 혹은 사이트(학습)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리버싱 핵심원리</a:t>
            </a:r>
            <a:endParaRPr/>
          </a:p>
        </p:txBody>
      </p:sp>
      <p:sp>
        <p:nvSpPr>
          <p:cNvPr id="271" name="Google Shape;271;p43"/>
          <p:cNvSpPr txBox="1">
            <a:spLocks noGrp="1"/>
          </p:cNvSpPr>
          <p:nvPr>
            <p:ph type="body" idx="1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아는 사람은 아는 나뭇잎 책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두고두고 보고 싶은 명작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1030page가 마지막?!</a:t>
            </a:r>
            <a:endParaRPr/>
          </a:p>
        </p:txBody>
      </p:sp>
      <p:pic>
        <p:nvPicPr>
          <p:cNvPr id="272" name="Google Shape;27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51301" y="1481950"/>
            <a:ext cx="3676599" cy="27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index-of.es</a:t>
            </a:r>
            <a:endParaRPr/>
          </a:p>
        </p:txBody>
      </p:sp>
      <p:pic>
        <p:nvPicPr>
          <p:cNvPr id="278" name="Google Shape;27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338" y="1153125"/>
            <a:ext cx="6435328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index-of.co.uk</a:t>
            </a:r>
            <a:endParaRPr/>
          </a:p>
        </p:txBody>
      </p:sp>
      <p:pic>
        <p:nvPicPr>
          <p:cNvPr id="284" name="Google Shape;28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338" y="1195625"/>
            <a:ext cx="6435328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사이트(문제)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Lena’s Reversing for Newbiews</a:t>
            </a:r>
            <a:endParaRPr/>
          </a:p>
        </p:txBody>
      </p:sp>
      <p:pic>
        <p:nvPicPr>
          <p:cNvPr id="295" name="Google Shape;29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325" y="1094225"/>
            <a:ext cx="6435328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codeengn.com</a:t>
            </a:r>
            <a:endParaRPr/>
          </a:p>
        </p:txBody>
      </p:sp>
      <p:pic>
        <p:nvPicPr>
          <p:cNvPr id="301" name="Google Shape;30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338" y="1093600"/>
            <a:ext cx="6435328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reversing.kr</a:t>
            </a:r>
            <a:endParaRPr/>
          </a:p>
        </p:txBody>
      </p:sp>
      <p:pic>
        <p:nvPicPr>
          <p:cNvPr id="307" name="Google Shape;30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338" y="1153750"/>
            <a:ext cx="6435328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컴퓨터 보안이란?</a:t>
            </a: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위키피디아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500"/>
              <a:t>하드웨어, 소프트웨어 또는 데이터의 도난이나 손상, 컴퓨터가 제공하는 서비스의 중단 또는 오용 으로부터 컴퓨터 시스템을 보호하는 것을 이르는 말이다.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보안의 3요소</a:t>
            </a:r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기밀성(Confidentiality)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	</a:t>
            </a:r>
            <a:r>
              <a:rPr lang="ko" sz="1500">
                <a:solidFill>
                  <a:schemeClr val="dk1"/>
                </a:solidFill>
              </a:rPr>
              <a:t>인가된 사용자만이 정보자산에 접근 가능한 것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무결성(Integrity)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	</a:t>
            </a:r>
            <a:r>
              <a:rPr lang="ko" sz="1500">
                <a:solidFill>
                  <a:schemeClr val="dk1"/>
                </a:solidFill>
              </a:rPr>
              <a:t>정보 자신이 변조 및 변경되지 않았음을 증명하는 것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가용성(Availability)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>
                <a:solidFill>
                  <a:schemeClr val="dk1"/>
                </a:solidFill>
              </a:rPr>
              <a:t>	</a:t>
            </a:r>
            <a:r>
              <a:rPr lang="ko" sz="1500">
                <a:solidFill>
                  <a:schemeClr val="dk1"/>
                </a:solidFill>
              </a:rPr>
              <a:t>인가된 사용자가 적절한 시간에 접근 가능한 것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학습 목차</a:t>
            </a:r>
            <a:endParaRPr/>
          </a:p>
        </p:txBody>
      </p:sp>
      <p:sp>
        <p:nvSpPr>
          <p:cNvPr id="88" name="Google Shape;88;p18"/>
          <p:cNvSpPr/>
          <p:nvPr/>
        </p:nvSpPr>
        <p:spPr>
          <a:xfrm>
            <a:off x="6722700" y="1948300"/>
            <a:ext cx="2160000" cy="1440000"/>
          </a:xfrm>
          <a:prstGeom prst="wedgeRectCallout">
            <a:avLst>
              <a:gd name="adj1" fmla="val -20833"/>
              <a:gd name="adj2" fmla="val 62500"/>
            </a:avLst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미정 (무엇이 될 지 모름)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포렌식,리눅스 심화?</a:t>
            </a:r>
            <a:endParaRPr/>
          </a:p>
        </p:txBody>
      </p:sp>
      <p:grpSp>
        <p:nvGrpSpPr>
          <p:cNvPr id="89" name="Google Shape;89;p18"/>
          <p:cNvGrpSpPr/>
          <p:nvPr/>
        </p:nvGrpSpPr>
        <p:grpSpPr>
          <a:xfrm>
            <a:off x="311700" y="1948300"/>
            <a:ext cx="3084125" cy="1440000"/>
            <a:chOff x="311700" y="1948300"/>
            <a:chExt cx="3084125" cy="1440000"/>
          </a:xfrm>
        </p:grpSpPr>
        <p:sp>
          <p:nvSpPr>
            <p:cNvPr id="90" name="Google Shape;90;p18"/>
            <p:cNvSpPr/>
            <p:nvPr/>
          </p:nvSpPr>
          <p:spPr>
            <a:xfrm>
              <a:off x="311700" y="1948300"/>
              <a:ext cx="2160000" cy="1440000"/>
            </a:xfrm>
            <a:prstGeom prst="wedgeRectCallout">
              <a:avLst>
                <a:gd name="adj1" fmla="val -20833"/>
                <a:gd name="adj2" fmla="val 62500"/>
              </a:avLst>
            </a:prstGeom>
            <a:noFill/>
            <a:ln w="762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dirty="0"/>
                <a:t>리버스 엔지니어링</a:t>
              </a:r>
              <a:endParaRPr lang="en-US" altLang="ko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altLang="en-US" dirty="0">
                  <a:solidFill>
                    <a:srgbClr val="0070C0"/>
                  </a:solidFill>
                </a:rPr>
                <a:t>역공학</a:t>
              </a:r>
              <a:endParaRPr dirty="0">
                <a:solidFill>
                  <a:srgbClr val="0070C0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dirty="0"/>
                <a:t>(컴퓨터의 동작 원리)</a:t>
              </a:r>
              <a:endParaRPr dirty="0"/>
            </a:p>
          </p:txBody>
        </p:sp>
        <p:sp>
          <p:nvSpPr>
            <p:cNvPr id="91" name="Google Shape;91;p18"/>
            <p:cNvSpPr/>
            <p:nvPr/>
          </p:nvSpPr>
          <p:spPr>
            <a:xfrm>
              <a:off x="2591225" y="1948300"/>
              <a:ext cx="804600" cy="1440000"/>
            </a:xfrm>
            <a:prstGeom prst="chevron">
              <a:avLst>
                <a:gd name="adj" fmla="val 69295"/>
              </a:avLst>
            </a:prstGeom>
            <a:noFill/>
            <a:ln w="762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18"/>
          <p:cNvGrpSpPr/>
          <p:nvPr/>
        </p:nvGrpSpPr>
        <p:grpSpPr>
          <a:xfrm>
            <a:off x="3492000" y="1948300"/>
            <a:ext cx="3097650" cy="1440000"/>
            <a:chOff x="3492000" y="1948300"/>
            <a:chExt cx="3097650" cy="1440000"/>
          </a:xfrm>
        </p:grpSpPr>
        <p:sp>
          <p:nvSpPr>
            <p:cNvPr id="93" name="Google Shape;93;p18"/>
            <p:cNvSpPr/>
            <p:nvPr/>
          </p:nvSpPr>
          <p:spPr>
            <a:xfrm>
              <a:off x="3492000" y="1948300"/>
              <a:ext cx="2160000" cy="1440000"/>
            </a:xfrm>
            <a:prstGeom prst="wedgeRectCallout">
              <a:avLst>
                <a:gd name="adj1" fmla="val -20833"/>
                <a:gd name="adj2" fmla="val 62500"/>
              </a:avLst>
            </a:prstGeom>
            <a:noFill/>
            <a:ln w="762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리눅스 기초 명령어</a:t>
              </a:r>
              <a:endParaRPr/>
            </a:p>
          </p:txBody>
        </p:sp>
        <p:sp>
          <p:nvSpPr>
            <p:cNvPr id="94" name="Google Shape;94;p18"/>
            <p:cNvSpPr/>
            <p:nvPr/>
          </p:nvSpPr>
          <p:spPr>
            <a:xfrm>
              <a:off x="5785050" y="1948300"/>
              <a:ext cx="804600" cy="1440000"/>
            </a:xfrm>
            <a:prstGeom prst="chevron">
              <a:avLst>
                <a:gd name="adj" fmla="val 69295"/>
              </a:avLst>
            </a:prstGeom>
            <a:noFill/>
            <a:ln w="762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리버스 엔지니어링</a:t>
            </a:r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컴퓨터가 만들어진 배경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구성 요소들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기초적 리버싱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참고하면 좋은 것들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질의응답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컴퓨터가 만들어진 배경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750" y="1671750"/>
            <a:ext cx="18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3125" y="1671750"/>
            <a:ext cx="18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5250" y="1671750"/>
            <a:ext cx="1800000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/>
          <p:nvPr/>
        </p:nvSpPr>
        <p:spPr>
          <a:xfrm>
            <a:off x="3601500" y="1671750"/>
            <a:ext cx="1800000" cy="1800000"/>
          </a:xfrm>
          <a:prstGeom prst="mathPlus">
            <a:avLst>
              <a:gd name="adj1" fmla="val 23520"/>
            </a:avLst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9250" y="1671750"/>
            <a:ext cx="1800000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/>
        </p:nvSpPr>
        <p:spPr>
          <a:xfrm>
            <a:off x="436650" y="4494950"/>
            <a:ext cx="4584900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5F7D95"/>
                </a:solidFill>
                <a:highlight>
                  <a:srgbClr val="FFFFFF"/>
                </a:highlight>
              </a:rPr>
              <a:t>Icon made by [</a:t>
            </a:r>
            <a:r>
              <a:rPr lang="ko" b="1" u="sng">
                <a:solidFill>
                  <a:schemeClr val="hlink"/>
                </a:solidFill>
                <a:highlight>
                  <a:srgbClr val="FFFFFF"/>
                </a:highlight>
                <a:hlinkClick r:id="rId7"/>
              </a:rPr>
              <a:t>Dave Gandy</a:t>
            </a:r>
            <a:r>
              <a:rPr lang="ko" b="1">
                <a:solidFill>
                  <a:srgbClr val="5F7D95"/>
                </a:solidFill>
                <a:highlight>
                  <a:srgbClr val="FFFFFF"/>
                </a:highlight>
              </a:rPr>
              <a:t>] from </a:t>
            </a:r>
            <a:r>
              <a:rPr lang="ko" u="sng">
                <a:solidFill>
                  <a:srgbClr val="4AD295"/>
                </a:solidFill>
                <a:highlight>
                  <a:srgbClr val="FFFFFF"/>
                </a:highlight>
                <a:hlinkClick r:id="rId8"/>
              </a:rPr>
              <a:t>www.flaticon.com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6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컴퓨터의 구성 요소</a:t>
            </a:r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CPU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dirty="0"/>
              <a:t>	</a:t>
            </a:r>
            <a:r>
              <a:rPr lang="ko" sz="1500" dirty="0"/>
              <a:t>컴퓨터의 두뇌, 컴퓨터 시스템을 통제하고 프로그램의 연산을 직접적 실행한다.</a:t>
            </a:r>
            <a:endParaRPr sz="15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dirty="0"/>
              <a:t>RAM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500" dirty="0"/>
              <a:t>	프로그램이 실행되는 동안 필요한 정보(자원)을 저장한다.</a:t>
            </a:r>
            <a:endParaRPr sz="15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dirty="0"/>
              <a:t>Register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500" dirty="0"/>
              <a:t>	CPU가 연산을 하는동안 필요한 정보를 저장한다.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528</Words>
  <Application>Microsoft Macintosh PowerPoint</Application>
  <PresentationFormat>화면 슬라이드 쇼(16:9)</PresentationFormat>
  <Paragraphs>175</Paragraphs>
  <Slides>37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39" baseType="lpstr">
      <vt:lpstr>Arial</vt:lpstr>
      <vt:lpstr>Simple Light</vt:lpstr>
      <vt:lpstr>PowerPoint 프레젠테이션</vt:lpstr>
      <vt:lpstr>들어가며</vt:lpstr>
      <vt:lpstr>컴퓨터 보안에 관한 간단한 이론적 내용들</vt:lpstr>
      <vt:lpstr>컴퓨터 보안이란?</vt:lpstr>
      <vt:lpstr>보안의 3요소</vt:lpstr>
      <vt:lpstr>학습 목차</vt:lpstr>
      <vt:lpstr>리버스 엔지니어링</vt:lpstr>
      <vt:lpstr>컴퓨터가 만들어진 배경</vt:lpstr>
      <vt:lpstr>컴퓨터의 구성 요소</vt:lpstr>
      <vt:lpstr>기초적인 리버싱</vt:lpstr>
      <vt:lpstr>시작 하기전 잠깐! 몇가지 알아보자</vt:lpstr>
      <vt:lpstr>스택이란?</vt:lpstr>
      <vt:lpstr>레지스터란?</vt:lpstr>
      <vt:lpstr>범용 레지스터</vt:lpstr>
      <vt:lpstr>범용 레지스터</vt:lpstr>
      <vt:lpstr>플래그 레지스터</vt:lpstr>
      <vt:lpstr>플래그 레지스터</vt:lpstr>
      <vt:lpstr>명령어 포인터 EIP</vt:lpstr>
      <vt:lpstr>어셈블리어를 본격적으로 배워봅시다.</vt:lpstr>
      <vt:lpstr>기초적인 어셈블리어</vt:lpstr>
      <vt:lpstr>기초 어셈블리어</vt:lpstr>
      <vt:lpstr>기초 어셈블리어</vt:lpstr>
      <vt:lpstr>기초 어셈블리어</vt:lpstr>
      <vt:lpstr>기초 어셈블리어</vt:lpstr>
      <vt:lpstr>Immunity Debugger를 알아보자</vt:lpstr>
      <vt:lpstr>Immunity Debugger의 기본 레이아웃</vt:lpstr>
      <vt:lpstr>Abex crackme1 실습 드라이브에서 받기</vt:lpstr>
      <vt:lpstr>Abex crackme2 실습 드라이브에서 받기</vt:lpstr>
      <vt:lpstr>참고하면 좋은것 책과 사이트</vt:lpstr>
      <vt:lpstr>책 혹은 사이트(학습)</vt:lpstr>
      <vt:lpstr>리버싱 핵심원리</vt:lpstr>
      <vt:lpstr>index-of.es</vt:lpstr>
      <vt:lpstr>index-of.co.uk</vt:lpstr>
      <vt:lpstr>사이트(문제)</vt:lpstr>
      <vt:lpstr>Lena’s Reversing for Newbiews</vt:lpstr>
      <vt:lpstr>codeengn.com</vt:lpstr>
      <vt:lpstr>reversing.kr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이지현</cp:lastModifiedBy>
  <cp:revision>10</cp:revision>
  <dcterms:modified xsi:type="dcterms:W3CDTF">2019-07-21T08:51:39Z</dcterms:modified>
</cp:coreProperties>
</file>